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971" autoAdjust="0"/>
  </p:normalViewPr>
  <p:slideViewPr>
    <p:cSldViewPr snapToGrid="0" snapToObjects="1">
      <p:cViewPr varScale="1">
        <p:scale>
          <a:sx n="96" d="100"/>
          <a:sy n="96" d="100"/>
        </p:scale>
        <p:origin x="-12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C40A31E-4936-A24A-A3D7-588D3BAA61EE}" type="datetimeFigureOut">
              <a:rPr lang="en-US" smtClean="0"/>
              <a:t>10/2/12</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B3C4DE7-B21F-F147-BBBA-66CF7476D053}"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0A31E-4936-A24A-A3D7-588D3BAA61EE}"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0A31E-4936-A24A-A3D7-588D3BAA61EE}"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0A31E-4936-A24A-A3D7-588D3BAA61EE}"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0A31E-4936-A24A-A3D7-588D3BAA61EE}"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C40A31E-4936-A24A-A3D7-588D3BAA61EE}" type="datetimeFigureOut">
              <a:rPr lang="en-US" smtClean="0"/>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C4DE7-B21F-F147-BBBA-66CF7476D053}"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C40A31E-4936-A24A-A3D7-588D3BAA61EE}" type="datetimeFigureOut">
              <a:rPr lang="en-US" smtClean="0"/>
              <a:t>10/2/12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C4DE7-B21F-F147-BBBA-66CF7476D053}"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0A31E-4936-A24A-A3D7-588D3BAA61EE}" type="datetimeFigureOut">
              <a:rPr lang="en-US" smtClean="0"/>
              <a:t>10/2/12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0A31E-4936-A24A-A3D7-588D3BAA61EE}" type="datetimeFigureOut">
              <a:rPr lang="en-US" smtClean="0"/>
              <a:t>10/2/12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0A31E-4936-A24A-A3D7-588D3BAA61EE}" type="datetimeFigureOut">
              <a:rPr lang="en-US" smtClean="0"/>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0A31E-4936-A24A-A3D7-588D3BAA61EE}" type="datetimeFigureOut">
              <a:rPr lang="en-US" smtClean="0"/>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C4DE7-B21F-F147-BBBA-66CF7476D0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blip>
          <a:srcRect/>
          <a:stretch>
            <a:fillRect/>
          </a:stretch>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C40A31E-4936-A24A-A3D7-588D3BAA61EE}" type="datetimeFigureOut">
              <a:rPr lang="en-US" smtClean="0"/>
              <a:t>10/2/12</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B3C4DE7-B21F-F147-BBBA-66CF7476D0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3256">
            <a:off x="3279137" y="2734703"/>
            <a:ext cx="4984040" cy="627640"/>
          </a:xfrm>
        </p:spPr>
        <p:txBody>
          <a:bodyPr>
            <a:noAutofit/>
          </a:bodyPr>
          <a:lstStyle/>
          <a:p>
            <a:r>
              <a:rPr lang="en-US" sz="2800" b="1" dirty="0" smtClean="0">
                <a:latin typeface="Lucida Calligraphy"/>
                <a:cs typeface="Lucida Calligraphy"/>
              </a:rPr>
              <a:t>“JABIR BIN HAYAN”</a:t>
            </a:r>
            <a:endParaRPr lang="en-US" sz="2800" b="1" dirty="0">
              <a:latin typeface="Lucida Calligraphy"/>
              <a:cs typeface="Lucida Calligraphy"/>
            </a:endParaRPr>
          </a:p>
        </p:txBody>
      </p:sp>
      <p:sp>
        <p:nvSpPr>
          <p:cNvPr id="3" name="Subtitle 2"/>
          <p:cNvSpPr>
            <a:spLocks noGrp="1"/>
          </p:cNvSpPr>
          <p:nvPr>
            <p:ph type="subTitle" idx="1"/>
          </p:nvPr>
        </p:nvSpPr>
        <p:spPr>
          <a:xfrm rot="360000">
            <a:off x="3046915" y="3625395"/>
            <a:ext cx="5122470" cy="1693662"/>
          </a:xfrm>
        </p:spPr>
        <p:txBody>
          <a:bodyPr>
            <a:noAutofit/>
          </a:bodyPr>
          <a:lstStyle/>
          <a:p>
            <a:r>
              <a:rPr lang="en-US" sz="2200" dirty="0" smtClean="0">
                <a:latin typeface="Cooper Black"/>
                <a:cs typeface="Cooper Black"/>
              </a:rPr>
              <a:t>Done by :- </a:t>
            </a:r>
          </a:p>
          <a:p>
            <a:r>
              <a:rPr lang="en-US" sz="2200" dirty="0" smtClean="0">
                <a:latin typeface="Cooper Black"/>
                <a:cs typeface="Cooper Black"/>
              </a:rPr>
              <a:t>Fatima Salah</a:t>
            </a:r>
          </a:p>
          <a:p>
            <a:r>
              <a:rPr lang="en-US" sz="2200" dirty="0" smtClean="0">
                <a:latin typeface="Cooper Black"/>
                <a:cs typeface="Cooper Black"/>
              </a:rPr>
              <a:t>Reem Nassir</a:t>
            </a:r>
          </a:p>
          <a:p>
            <a:r>
              <a:rPr lang="en-US" sz="2200" dirty="0" smtClean="0">
                <a:latin typeface="Cooper Black"/>
                <a:cs typeface="Cooper Black"/>
              </a:rPr>
              <a:t>Hattan</a:t>
            </a:r>
          </a:p>
          <a:p>
            <a:r>
              <a:rPr lang="en-US" sz="2200" dirty="0" smtClean="0">
                <a:latin typeface="Cooper Black"/>
                <a:cs typeface="Cooper Black"/>
              </a:rPr>
              <a:t>Ahood</a:t>
            </a:r>
            <a:endParaRPr lang="en-US" sz="2200" dirty="0">
              <a:latin typeface="Cooper Black"/>
              <a:cs typeface="Cooper Black"/>
            </a:endParaRPr>
          </a:p>
        </p:txBody>
      </p:sp>
      <p:pic>
        <p:nvPicPr>
          <p:cNvPr id="5" name="Picture 4" descr="Screen Shot 2012-10-02 at 8.26.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1197">
            <a:off x="1156399" y="3896383"/>
            <a:ext cx="1560409" cy="1928657"/>
          </a:xfrm>
          <a:prstGeom prst="rect">
            <a:avLst/>
          </a:prstGeom>
          <a:ln>
            <a:noFill/>
          </a:ln>
          <a:effectLst>
            <a:softEdge rad="112500"/>
          </a:effectLst>
        </p:spPr>
      </p:pic>
    </p:spTree>
    <p:extLst>
      <p:ext uri="{BB962C8B-B14F-4D97-AF65-F5344CB8AC3E}">
        <p14:creationId xmlns:p14="http://schemas.microsoft.com/office/powerpoint/2010/main" val="327797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Lucida Calligraphy"/>
                <a:cs typeface="Lucida Calligraphy"/>
              </a:rPr>
              <a:t>Benefits of Sulfuric acid</a:t>
            </a:r>
            <a:endParaRPr lang="en-US" sz="4000" b="1" dirty="0">
              <a:latin typeface="Lucida Calligraphy"/>
              <a:cs typeface="Lucida Calligraphy"/>
            </a:endParaRPr>
          </a:p>
        </p:txBody>
      </p:sp>
      <p:sp>
        <p:nvSpPr>
          <p:cNvPr id="3" name="Content Placeholder 2"/>
          <p:cNvSpPr>
            <a:spLocks noGrp="1"/>
          </p:cNvSpPr>
          <p:nvPr>
            <p:ph idx="1"/>
          </p:nvPr>
        </p:nvSpPr>
        <p:spPr/>
        <p:txBody>
          <a:bodyPr/>
          <a:lstStyle/>
          <a:p>
            <a:pPr>
              <a:lnSpc>
                <a:spcPct val="130000"/>
              </a:lnSpc>
            </a:pPr>
            <a:r>
              <a:rPr lang="en-US" sz="1800" dirty="0"/>
              <a:t>A variety of substances can be mixed with sulfuric acid in order to create new products. Sulfur can be mixed with forms of aluminum to create aluminum sulfates. When aluminum sulfates are mixed with wood pulp, the fibers bond together and create paper. Aluminum sulfates mixed with dioxides create a mixture that takes impurities out of water. These aluminum dioxides are commonly used at water treatment plants.</a:t>
            </a:r>
          </a:p>
          <a:p>
            <a:endParaRPr lang="en-US" dirty="0"/>
          </a:p>
        </p:txBody>
      </p:sp>
      <p:pic>
        <p:nvPicPr>
          <p:cNvPr id="4" name="Picture 3" descr="Screen Shot 2012-10-02 at 9.0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584" y="4498134"/>
            <a:ext cx="2280136" cy="1819579"/>
          </a:xfrm>
          <a:prstGeom prst="rect">
            <a:avLst/>
          </a:prstGeom>
        </p:spPr>
      </p:pic>
    </p:spTree>
    <p:extLst>
      <p:ext uri="{BB962C8B-B14F-4D97-AF65-F5344CB8AC3E}">
        <p14:creationId xmlns:p14="http://schemas.microsoft.com/office/powerpoint/2010/main" val="235493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30000"/>
              </a:lnSpc>
            </a:pPr>
            <a:r>
              <a:rPr lang="en-US" sz="1800" dirty="0"/>
              <a:t>Due to the acid's unstable properties, it is essential for those combining it with water to add it to the water and not the other way around. If water is poured into sulfuric acid, a volatile explosion of boiling water can be created. Though the acid is non-flammable, it can create hydrogen gas, which is highly volatile.</a:t>
            </a:r>
          </a:p>
          <a:p>
            <a:endParaRPr lang="en-US" dirty="0"/>
          </a:p>
        </p:txBody>
      </p:sp>
    </p:spTree>
    <p:extLst>
      <p:ext uri="{BB962C8B-B14F-4D97-AF65-F5344CB8AC3E}">
        <p14:creationId xmlns:p14="http://schemas.microsoft.com/office/powerpoint/2010/main" val="252639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1280" y="1099761"/>
            <a:ext cx="7266592" cy="2563206"/>
          </a:xfrm>
        </p:spPr>
        <p:txBody>
          <a:bodyPr/>
          <a:lstStyle/>
          <a:p>
            <a:pPr>
              <a:lnSpc>
                <a:spcPct val="120000"/>
              </a:lnSpc>
            </a:pPr>
            <a:r>
              <a:rPr lang="en-US" sz="2000" dirty="0"/>
              <a:t>You can know more about </a:t>
            </a:r>
            <a:r>
              <a:rPr lang="en-US" sz="2000" dirty="0" err="1"/>
              <a:t>Jaber</a:t>
            </a:r>
            <a:r>
              <a:rPr lang="en-US" sz="2000" dirty="0"/>
              <a:t> </a:t>
            </a:r>
            <a:r>
              <a:rPr lang="en-US" sz="2000" dirty="0" err="1"/>
              <a:t>Ibn</a:t>
            </a:r>
            <a:r>
              <a:rPr lang="en-US" sz="2000" dirty="0"/>
              <a:t> </a:t>
            </a:r>
            <a:r>
              <a:rPr lang="en-US" sz="2000" dirty="0" err="1"/>
              <a:t>Hayyan</a:t>
            </a:r>
            <a:r>
              <a:rPr lang="en-US" sz="2000" dirty="0"/>
              <a:t> by watching this </a:t>
            </a:r>
            <a:r>
              <a:rPr lang="en-US" sz="2000" dirty="0" err="1"/>
              <a:t>movei</a:t>
            </a:r>
            <a:r>
              <a:rPr lang="en-US" sz="2000" dirty="0"/>
              <a:t> about hem in </a:t>
            </a:r>
            <a:r>
              <a:rPr lang="en-US" sz="2000" dirty="0" err="1"/>
              <a:t>youtube</a:t>
            </a:r>
            <a:r>
              <a:rPr lang="en-US" sz="2000" dirty="0"/>
              <a:t>:</a:t>
            </a:r>
          </a:p>
          <a:p>
            <a:pPr>
              <a:lnSpc>
                <a:spcPct val="120000"/>
              </a:lnSpc>
            </a:pPr>
            <a:r>
              <a:rPr lang="en-US" sz="2000" dirty="0"/>
              <a:t>http://</a:t>
            </a:r>
            <a:r>
              <a:rPr lang="en-US" sz="2000" dirty="0" err="1"/>
              <a:t>www.youtube.com</a:t>
            </a:r>
            <a:r>
              <a:rPr lang="en-US" sz="2000" dirty="0"/>
              <a:t>/</a:t>
            </a:r>
            <a:r>
              <a:rPr lang="en-US" sz="2000" dirty="0" err="1"/>
              <a:t>playlist?list</a:t>
            </a:r>
            <a:r>
              <a:rPr lang="en-US" sz="2000" dirty="0"/>
              <a:t>=PLFE681A5F186F1D6C</a:t>
            </a:r>
          </a:p>
          <a:p>
            <a:pPr marL="0" indent="0">
              <a:buNone/>
            </a:pP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219798" y="3386830"/>
            <a:ext cx="4148042" cy="2513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1774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Lucida Calligraphy"/>
                <a:cs typeface="Lucida Calligraphy"/>
              </a:rPr>
              <a:t>Jabir </a:t>
            </a:r>
            <a:r>
              <a:rPr lang="en-US" sz="3600" b="1" dirty="0">
                <a:latin typeface="Lucida Calligraphy"/>
                <a:cs typeface="Lucida Calligraphy"/>
              </a:rPr>
              <a:t>bin Abdullah al-</a:t>
            </a:r>
            <a:r>
              <a:rPr lang="en-US" sz="3600" b="1" dirty="0" err="1">
                <a:latin typeface="Lucida Calligraphy"/>
                <a:cs typeface="Lucida Calligraphy"/>
              </a:rPr>
              <a:t>Azdi</a:t>
            </a:r>
            <a:r>
              <a:rPr lang="en-US" sz="3600" b="1" dirty="0">
                <a:latin typeface="Lucida Calligraphy"/>
                <a:cs typeface="Lucida Calligraphy"/>
              </a:rPr>
              <a:t> </a:t>
            </a:r>
            <a:endParaRPr lang="en-US" sz="3600" b="1" dirty="0">
              <a:latin typeface="Lucida Calligraphy"/>
              <a:cs typeface="Lucida Calligraphy"/>
            </a:endParaRPr>
          </a:p>
        </p:txBody>
      </p:sp>
      <p:sp>
        <p:nvSpPr>
          <p:cNvPr id="3" name="Content Placeholder 2"/>
          <p:cNvSpPr>
            <a:spLocks noGrp="1"/>
          </p:cNvSpPr>
          <p:nvPr>
            <p:ph idx="1"/>
          </p:nvPr>
        </p:nvSpPr>
        <p:spPr>
          <a:xfrm>
            <a:off x="554791" y="2038388"/>
            <a:ext cx="8037929" cy="3951337"/>
          </a:xfrm>
        </p:spPr>
        <p:txBody>
          <a:bodyPr>
            <a:normAutofit/>
          </a:bodyPr>
          <a:lstStyle/>
          <a:p>
            <a:pPr>
              <a:lnSpc>
                <a:spcPct val="130000"/>
              </a:lnSpc>
            </a:pPr>
            <a:r>
              <a:rPr lang="en-US" sz="2200" dirty="0" smtClean="0">
                <a:latin typeface="Century Gothic"/>
                <a:cs typeface="Century Gothic"/>
              </a:rPr>
              <a:t>Jabir </a:t>
            </a:r>
            <a:r>
              <a:rPr lang="en-US" sz="2200" dirty="0" err="1">
                <a:latin typeface="Century Gothic"/>
                <a:cs typeface="Century Gothic"/>
              </a:rPr>
              <a:t>Ibn</a:t>
            </a:r>
            <a:r>
              <a:rPr lang="en-US" sz="2200" dirty="0">
                <a:latin typeface="Century Gothic"/>
                <a:cs typeface="Century Gothic"/>
              </a:rPr>
              <a:t> </a:t>
            </a:r>
            <a:r>
              <a:rPr lang="en-US" sz="2200" dirty="0" err="1">
                <a:latin typeface="Century Gothic"/>
                <a:cs typeface="Century Gothic"/>
              </a:rPr>
              <a:t>Hayan</a:t>
            </a:r>
            <a:r>
              <a:rPr lang="en-US" sz="2200" dirty="0">
                <a:latin typeface="Century Gothic"/>
                <a:cs typeface="Century Gothic"/>
              </a:rPr>
              <a:t> was one of the best Arab Muslims scientist he was a chemist and </a:t>
            </a:r>
            <a:r>
              <a:rPr lang="en-US" sz="2200" dirty="0" smtClean="0">
                <a:latin typeface="Century Gothic"/>
                <a:cs typeface="Century Gothic"/>
              </a:rPr>
              <a:t>alchemist, also </a:t>
            </a:r>
            <a:r>
              <a:rPr lang="en-US" sz="2200" dirty="0">
                <a:latin typeface="Century Gothic"/>
                <a:cs typeface="Century Gothic"/>
              </a:rPr>
              <a:t>engineer</a:t>
            </a:r>
            <a:r>
              <a:rPr lang="en-US" sz="2200" dirty="0" smtClean="0">
                <a:latin typeface="Century Gothic"/>
                <a:cs typeface="Century Gothic"/>
              </a:rPr>
              <a:t>, philosopher, pharmacist </a:t>
            </a:r>
            <a:r>
              <a:rPr lang="en-US" sz="2200" dirty="0">
                <a:latin typeface="Century Gothic"/>
                <a:cs typeface="Century Gothic"/>
              </a:rPr>
              <a:t>and physician. Jabir is held to have been the first practical alchemist.</a:t>
            </a:r>
          </a:p>
          <a:p>
            <a:pPr marL="0" indent="0">
              <a:buNone/>
            </a:pPr>
            <a:endParaRPr lang="en-US" sz="2200" dirty="0"/>
          </a:p>
        </p:txBody>
      </p:sp>
    </p:spTree>
    <p:extLst>
      <p:ext uri="{BB962C8B-B14F-4D97-AF65-F5344CB8AC3E}">
        <p14:creationId xmlns:p14="http://schemas.microsoft.com/office/powerpoint/2010/main" val="226926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Calligraphy"/>
                <a:cs typeface="Lucida Calligraphy"/>
              </a:rPr>
              <a:t>His life </a:t>
            </a:r>
            <a:endParaRPr lang="en-US" b="1" dirty="0">
              <a:latin typeface="Lucida Calligraphy"/>
              <a:cs typeface="Lucida Calligraphy"/>
            </a:endParaRPr>
          </a:p>
        </p:txBody>
      </p:sp>
      <p:sp>
        <p:nvSpPr>
          <p:cNvPr id="3" name="Content Placeholder 2"/>
          <p:cNvSpPr>
            <a:spLocks noGrp="1"/>
          </p:cNvSpPr>
          <p:nvPr>
            <p:ph idx="1"/>
          </p:nvPr>
        </p:nvSpPr>
        <p:spPr/>
        <p:txBody>
          <a:bodyPr/>
          <a:lstStyle/>
          <a:p>
            <a:pPr>
              <a:lnSpc>
                <a:spcPct val="120000"/>
              </a:lnSpc>
            </a:pPr>
            <a:r>
              <a:rPr lang="en-US" dirty="0"/>
              <a:t>he was born in 721 in </a:t>
            </a:r>
            <a:r>
              <a:rPr lang="en-US" dirty="0" err="1"/>
              <a:t>Tus</a:t>
            </a:r>
            <a:r>
              <a:rPr lang="en-US" dirty="0"/>
              <a:t>, Persia, and he died in 815 in </a:t>
            </a:r>
            <a:r>
              <a:rPr lang="en-US" dirty="0" err="1"/>
              <a:t>Kufa</a:t>
            </a:r>
            <a:r>
              <a:rPr lang="en-US" dirty="0"/>
              <a:t> in Al Iraq. </a:t>
            </a:r>
            <a:endParaRPr lang="en-US" dirty="0" smtClean="0"/>
          </a:p>
          <a:p>
            <a:pPr>
              <a:lnSpc>
                <a:spcPct val="120000"/>
              </a:lnSpc>
            </a:pPr>
            <a:r>
              <a:rPr lang="en-US" dirty="0"/>
              <a:t>He began his career practicing medicine in </a:t>
            </a:r>
            <a:r>
              <a:rPr lang="en-US" dirty="0" err="1"/>
              <a:t>Kufa</a:t>
            </a:r>
            <a:r>
              <a:rPr lang="en-US" dirty="0"/>
              <a:t>, under the support of a </a:t>
            </a:r>
            <a:r>
              <a:rPr lang="en-US" dirty="0" err="1"/>
              <a:t>Vizir</a:t>
            </a:r>
            <a:r>
              <a:rPr lang="en-US" dirty="0"/>
              <a:t> of Caliph </a:t>
            </a:r>
            <a:r>
              <a:rPr lang="en-US" dirty="0" err="1"/>
              <a:t>Harun</a:t>
            </a:r>
            <a:r>
              <a:rPr lang="en-US" dirty="0"/>
              <a:t> al-Rashid. Also he was a student of the sixth Imam </a:t>
            </a:r>
            <a:r>
              <a:rPr lang="en-US" dirty="0" err="1"/>
              <a:t>Ja'far</a:t>
            </a:r>
            <a:r>
              <a:rPr lang="en-US" dirty="0"/>
              <a:t> al-</a:t>
            </a:r>
            <a:r>
              <a:rPr lang="en-US" dirty="0" err="1"/>
              <a:t>Sadiq</a:t>
            </a:r>
            <a:r>
              <a:rPr lang="en-US" dirty="0"/>
              <a:t> and </a:t>
            </a:r>
            <a:r>
              <a:rPr lang="en-US" dirty="0" err="1"/>
              <a:t>Harbi</a:t>
            </a:r>
            <a:r>
              <a:rPr lang="en-US" dirty="0"/>
              <a:t> al-</a:t>
            </a:r>
            <a:r>
              <a:rPr lang="en-US" dirty="0" err="1"/>
              <a:t>Himyari</a:t>
            </a:r>
            <a:r>
              <a:rPr lang="en-US" dirty="0"/>
              <a:t>.</a:t>
            </a:r>
          </a:p>
          <a:p>
            <a:endParaRPr lang="en-US" dirty="0"/>
          </a:p>
        </p:txBody>
      </p:sp>
    </p:spTree>
    <p:extLst>
      <p:ext uri="{BB962C8B-B14F-4D97-AF65-F5344CB8AC3E}">
        <p14:creationId xmlns:p14="http://schemas.microsoft.com/office/powerpoint/2010/main" val="71447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dirty="0">
                <a:latin typeface="Lucida Calligraphy"/>
                <a:cs typeface="Lucida Calligraphy"/>
              </a:rPr>
              <a:t>The Jabirian </a:t>
            </a:r>
            <a:r>
              <a:rPr lang="en-US" sz="4500" b="1" dirty="0" smtClean="0">
                <a:latin typeface="Lucida Calligraphy"/>
                <a:cs typeface="Lucida Calligraphy"/>
              </a:rPr>
              <a:t>corpus</a:t>
            </a:r>
            <a:endParaRPr lang="en-US" sz="4500" b="1" dirty="0">
              <a:latin typeface="Lucida Calligraphy"/>
              <a:cs typeface="Lucida Calligraphy"/>
            </a:endParaRPr>
          </a:p>
        </p:txBody>
      </p:sp>
      <p:sp>
        <p:nvSpPr>
          <p:cNvPr id="3" name="Content Placeholder 2"/>
          <p:cNvSpPr>
            <a:spLocks noGrp="1"/>
          </p:cNvSpPr>
          <p:nvPr>
            <p:ph idx="1"/>
          </p:nvPr>
        </p:nvSpPr>
        <p:spPr/>
        <p:txBody>
          <a:bodyPr>
            <a:normAutofit/>
          </a:bodyPr>
          <a:lstStyle/>
          <a:p>
            <a:pPr>
              <a:lnSpc>
                <a:spcPct val="120000"/>
              </a:lnSpc>
            </a:pPr>
            <a:r>
              <a:rPr lang="en-US" sz="2200" dirty="0"/>
              <a:t>In entire, nearly 3,000 treatises and articles are credited to Jabir </a:t>
            </a:r>
            <a:r>
              <a:rPr lang="en-US" sz="2200" dirty="0" err="1"/>
              <a:t>ibn</a:t>
            </a:r>
            <a:r>
              <a:rPr lang="en-US" sz="2200" dirty="0"/>
              <a:t> </a:t>
            </a:r>
            <a:r>
              <a:rPr lang="en-US" sz="2200" dirty="0" err="1"/>
              <a:t>Hayyan</a:t>
            </a:r>
            <a:r>
              <a:rPr lang="en-US" sz="2200" dirty="0"/>
              <a:t>. </a:t>
            </a:r>
            <a:endParaRPr lang="en-US" sz="2200" dirty="0" smtClean="0"/>
          </a:p>
          <a:p>
            <a:pPr>
              <a:lnSpc>
                <a:spcPct val="120000"/>
              </a:lnSpc>
            </a:pPr>
            <a:r>
              <a:rPr lang="en-US" sz="2200" dirty="0" smtClean="0"/>
              <a:t>Although the </a:t>
            </a:r>
            <a:r>
              <a:rPr lang="en-US" sz="2200" dirty="0"/>
              <a:t>scope of the corpus is </a:t>
            </a:r>
            <a:r>
              <a:rPr lang="en-US" sz="2200" dirty="0" smtClean="0"/>
              <a:t>vast : </a:t>
            </a:r>
            <a:r>
              <a:rPr lang="en-US" sz="2200" dirty="0"/>
              <a:t>cosmology, music, medicine, magic, biology, </a:t>
            </a:r>
            <a:r>
              <a:rPr lang="en-US" sz="2200" dirty="0" smtClean="0"/>
              <a:t>logic</a:t>
            </a:r>
            <a:r>
              <a:rPr lang="en-US" sz="2200" dirty="0"/>
              <a:t>, artificial generation of living beings, along with astrological predictions, and symbolic </a:t>
            </a:r>
            <a:r>
              <a:rPr lang="en-US" sz="2200" dirty="0" err="1"/>
              <a:t>Imâmî</a:t>
            </a:r>
            <a:r>
              <a:rPr lang="en-US" sz="2200" dirty="0"/>
              <a:t> myths. </a:t>
            </a:r>
          </a:p>
          <a:p>
            <a:endParaRPr lang="en-US" sz="2200" dirty="0"/>
          </a:p>
        </p:txBody>
      </p:sp>
      <p:pic>
        <p:nvPicPr>
          <p:cNvPr id="4" name="Picture 3" descr="Screen Shot 2012-10-02 at 8.5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198" y="4392295"/>
            <a:ext cx="2917522" cy="21239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104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Calligraphy"/>
                <a:cs typeface="Lucida Calligraphy"/>
              </a:rPr>
              <a:t>Jabir’s Books  </a:t>
            </a:r>
            <a:endParaRPr lang="en-US" b="1" dirty="0">
              <a:latin typeface="Lucida Calligraphy"/>
              <a:cs typeface="Lucida Calligraphy"/>
            </a:endParaRPr>
          </a:p>
        </p:txBody>
      </p:sp>
      <p:sp>
        <p:nvSpPr>
          <p:cNvPr id="3" name="Content Placeholder 2"/>
          <p:cNvSpPr>
            <a:spLocks noGrp="1"/>
          </p:cNvSpPr>
          <p:nvPr>
            <p:ph idx="1"/>
          </p:nvPr>
        </p:nvSpPr>
        <p:spPr/>
        <p:txBody>
          <a:bodyPr>
            <a:normAutofit lnSpcReduction="10000"/>
          </a:bodyPr>
          <a:lstStyle/>
          <a:p>
            <a:pPr>
              <a:lnSpc>
                <a:spcPct val="120000"/>
              </a:lnSpc>
            </a:pPr>
            <a:r>
              <a:rPr lang="en-US" dirty="0"/>
              <a:t>Geber many branches of science is chemistry, wrote in philosophy, astronomy, medicine, nature, and trusted his </a:t>
            </a:r>
            <a:r>
              <a:rPr lang="en-US" dirty="0" smtClean="0"/>
              <a:t>writings :-</a:t>
            </a:r>
          </a:p>
          <a:p>
            <a:pPr marL="0" indent="0">
              <a:lnSpc>
                <a:spcPct val="120000"/>
              </a:lnSpc>
              <a:buNone/>
            </a:pPr>
            <a:r>
              <a:rPr lang="en-US" dirty="0" smtClean="0"/>
              <a:t> </a:t>
            </a:r>
            <a:r>
              <a:rPr lang="en-US" dirty="0"/>
              <a:t/>
            </a:r>
            <a:br>
              <a:rPr lang="en-US" dirty="0"/>
            </a:br>
            <a:r>
              <a:rPr lang="en-US" dirty="0" smtClean="0"/>
              <a:t>1- book </a:t>
            </a:r>
            <a:r>
              <a:rPr lang="en-US" dirty="0"/>
              <a:t>stones which is four parts. </a:t>
            </a:r>
            <a:br>
              <a:rPr lang="en-US" dirty="0"/>
            </a:br>
            <a:r>
              <a:rPr lang="en-US" dirty="0" smtClean="0"/>
              <a:t>2- authors </a:t>
            </a:r>
            <a:r>
              <a:rPr lang="en-US" dirty="0"/>
              <a:t>for a chemistry book. </a:t>
            </a:r>
            <a:br>
              <a:rPr lang="en-US" dirty="0"/>
            </a:br>
            <a:r>
              <a:rPr lang="en-US" dirty="0" smtClean="0"/>
              <a:t>3- authors </a:t>
            </a:r>
            <a:r>
              <a:rPr lang="en-US" dirty="0"/>
              <a:t>Silver Moon any book. </a:t>
            </a:r>
            <a:br>
              <a:rPr lang="en-US" dirty="0"/>
            </a:br>
            <a:r>
              <a:rPr lang="en-US" dirty="0" smtClean="0"/>
              <a:t>4- authors </a:t>
            </a:r>
            <a:r>
              <a:rPr lang="en-US" dirty="0"/>
              <a:t>of the sun means gold. </a:t>
            </a:r>
            <a:br>
              <a:rPr lang="en-US" dirty="0"/>
            </a:br>
            <a:r>
              <a:rPr lang="en-US" dirty="0" smtClean="0"/>
              <a:t>5- Book </a:t>
            </a:r>
            <a:r>
              <a:rPr lang="en-US" dirty="0"/>
              <a:t>of Secrets</a:t>
            </a:r>
            <a:r>
              <a:rPr lang="en-US" dirty="0" smtClean="0"/>
              <a:t>.</a:t>
            </a:r>
            <a:endParaRPr lang="en-US" dirty="0"/>
          </a:p>
        </p:txBody>
      </p:sp>
      <p:pic>
        <p:nvPicPr>
          <p:cNvPr id="4" name="Picture 3" descr="Screen Shot 2012-10-02 at 9.01.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822" y="4603972"/>
            <a:ext cx="3166858" cy="1863551"/>
          </a:xfrm>
          <a:prstGeom prst="rect">
            <a:avLst/>
          </a:prstGeom>
          <a:ln>
            <a:noFill/>
          </a:ln>
          <a:effectLst>
            <a:softEdge rad="112500"/>
          </a:effectLst>
        </p:spPr>
      </p:pic>
    </p:spTree>
    <p:extLst>
      <p:ext uri="{BB962C8B-B14F-4D97-AF65-F5344CB8AC3E}">
        <p14:creationId xmlns:p14="http://schemas.microsoft.com/office/powerpoint/2010/main" val="48027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latin typeface="Lucida Calligraphy"/>
                <a:cs typeface="Lucida Calligraphy"/>
              </a:rPr>
              <a:t>Jabir </a:t>
            </a:r>
            <a:r>
              <a:rPr lang="en-US" sz="3800" b="1" dirty="0" err="1" smtClean="0">
                <a:latin typeface="Lucida Calligraphy"/>
                <a:cs typeface="Lucida Calligraphy"/>
              </a:rPr>
              <a:t>Ibn</a:t>
            </a:r>
            <a:r>
              <a:rPr lang="en-US" sz="3800" b="1" dirty="0" smtClean="0">
                <a:latin typeface="Lucida Calligraphy"/>
                <a:cs typeface="Lucida Calligraphy"/>
              </a:rPr>
              <a:t> hayan’s invention</a:t>
            </a:r>
            <a:endParaRPr lang="en-US" sz="3800" b="1" dirty="0">
              <a:latin typeface="Lucida Calligraphy"/>
              <a:cs typeface="Lucida Calligraphy"/>
            </a:endParaRPr>
          </a:p>
        </p:txBody>
      </p:sp>
      <p:sp>
        <p:nvSpPr>
          <p:cNvPr id="3" name="Content Placeholder 2"/>
          <p:cNvSpPr>
            <a:spLocks noGrp="1"/>
          </p:cNvSpPr>
          <p:nvPr>
            <p:ph idx="1"/>
          </p:nvPr>
        </p:nvSpPr>
        <p:spPr/>
        <p:txBody>
          <a:bodyPr>
            <a:normAutofit/>
          </a:bodyPr>
          <a:lstStyle/>
          <a:p>
            <a:pPr>
              <a:lnSpc>
                <a:spcPct val="110000"/>
              </a:lnSpc>
            </a:pPr>
            <a:r>
              <a:rPr lang="en-US" dirty="0"/>
              <a:t>He invented and explored many things about chemistry, and he was inspired from his teacher </a:t>
            </a:r>
            <a:r>
              <a:rPr lang="en-US" dirty="0" err="1"/>
              <a:t>Ja'far</a:t>
            </a:r>
            <a:r>
              <a:rPr lang="en-US" dirty="0"/>
              <a:t> as-</a:t>
            </a:r>
            <a:r>
              <a:rPr lang="en-US" dirty="0" err="1"/>
              <a:t>Sadiq</a:t>
            </a:r>
            <a:r>
              <a:rPr lang="en-US" dirty="0"/>
              <a:t>. One of the most important scientific contributions to </a:t>
            </a:r>
            <a:r>
              <a:rPr lang="en-US" dirty="0" err="1"/>
              <a:t>Jaber</a:t>
            </a:r>
            <a:r>
              <a:rPr lang="en-US" dirty="0"/>
              <a:t> in chemistry was introduction of the experimental method to chemistry, an inventor known alkali in terms of modern chemistry Arab name (Alkali)</a:t>
            </a:r>
            <a:r>
              <a:rPr lang="en-US" dirty="0" smtClean="0"/>
              <a:t>. The </a:t>
            </a:r>
            <a:r>
              <a:rPr lang="en-US" dirty="0"/>
              <a:t>nature and properties of elements was defined through numeric values assigned the Arabic consonants present in their name.</a:t>
            </a:r>
          </a:p>
          <a:p>
            <a:endParaRPr lang="en-US" dirty="0"/>
          </a:p>
        </p:txBody>
      </p:sp>
    </p:spTree>
    <p:extLst>
      <p:ext uri="{BB962C8B-B14F-4D97-AF65-F5344CB8AC3E}">
        <p14:creationId xmlns:p14="http://schemas.microsoft.com/office/powerpoint/2010/main" val="155438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3" y="436563"/>
            <a:ext cx="8479282" cy="1442674"/>
          </a:xfrm>
        </p:spPr>
        <p:txBody>
          <a:bodyPr/>
          <a:lstStyle/>
          <a:p>
            <a:r>
              <a:rPr lang="en-US" sz="3400" b="1" dirty="0" smtClean="0">
                <a:latin typeface="Lucida Calligraphy"/>
                <a:cs typeface="Lucida Calligraphy"/>
              </a:rPr>
              <a:t> Jabir </a:t>
            </a:r>
            <a:r>
              <a:rPr lang="en-US" sz="3400" b="1" dirty="0" err="1" smtClean="0">
                <a:latin typeface="Lucida Calligraphy"/>
                <a:cs typeface="Lucida Calligraphy"/>
              </a:rPr>
              <a:t>Ibn</a:t>
            </a:r>
            <a:r>
              <a:rPr lang="en-US" sz="3400" b="1" dirty="0" smtClean="0">
                <a:latin typeface="Lucida Calligraphy"/>
                <a:cs typeface="Lucida Calligraphy"/>
              </a:rPr>
              <a:t> </a:t>
            </a:r>
            <a:r>
              <a:rPr lang="en-US" sz="3400" b="1" dirty="0">
                <a:latin typeface="Lucida Calligraphy"/>
                <a:cs typeface="Lucida Calligraphy"/>
              </a:rPr>
              <a:t>Hayan’s achievements</a:t>
            </a:r>
            <a:r>
              <a:rPr lang="en-US" sz="3400" b="1" dirty="0">
                <a:latin typeface="Lucida Calligraphy"/>
                <a:cs typeface="Lucida Calligraphy"/>
              </a:rPr>
              <a:t> </a:t>
            </a:r>
          </a:p>
        </p:txBody>
      </p:sp>
      <p:sp>
        <p:nvSpPr>
          <p:cNvPr id="3" name="Content Placeholder 2"/>
          <p:cNvSpPr>
            <a:spLocks noGrp="1"/>
          </p:cNvSpPr>
          <p:nvPr>
            <p:ph idx="1"/>
          </p:nvPr>
        </p:nvSpPr>
        <p:spPr>
          <a:xfrm>
            <a:off x="277792" y="2012926"/>
            <a:ext cx="8195874" cy="3951337"/>
          </a:xfrm>
        </p:spPr>
        <p:txBody>
          <a:bodyPr>
            <a:normAutofit/>
          </a:bodyPr>
          <a:lstStyle/>
          <a:p>
            <a:pPr marL="457200" lvl="0" indent="-457200">
              <a:lnSpc>
                <a:spcPct val="130000"/>
              </a:lnSpc>
              <a:buFont typeface="+mj-lt"/>
              <a:buAutoNum type="arabicPeriod"/>
            </a:pPr>
            <a:r>
              <a:rPr lang="en-US" sz="1800" dirty="0"/>
              <a:t>First discovered sulfuric </a:t>
            </a:r>
            <a:r>
              <a:rPr lang="en-US" sz="1800" dirty="0" smtClean="0"/>
              <a:t>acid.</a:t>
            </a:r>
            <a:endParaRPr lang="en-US" sz="1800" dirty="0"/>
          </a:p>
          <a:p>
            <a:pPr marL="457200" lvl="0" indent="-457200">
              <a:lnSpc>
                <a:spcPct val="130000"/>
              </a:lnSpc>
              <a:buFont typeface="+mj-lt"/>
              <a:buAutoNum type="arabicPeriod"/>
            </a:pPr>
            <a:r>
              <a:rPr lang="en-US" sz="1800" dirty="0"/>
              <a:t>Enter improvements to roads evaporation and liquidation of fusion and crystallization, </a:t>
            </a:r>
            <a:r>
              <a:rPr lang="en-US" sz="1800" dirty="0" smtClean="0"/>
              <a:t>distillation.</a:t>
            </a:r>
            <a:endParaRPr lang="en-US" sz="1800" dirty="0"/>
          </a:p>
          <a:p>
            <a:pPr marL="457200" indent="-457200">
              <a:lnSpc>
                <a:spcPct val="130000"/>
              </a:lnSpc>
              <a:buFont typeface="+mj-lt"/>
              <a:buAutoNum type="arabicPeriod"/>
            </a:pPr>
            <a:r>
              <a:rPr lang="en-US" sz="1800" dirty="0" smtClean="0"/>
              <a:t>He </a:t>
            </a:r>
            <a:r>
              <a:rPr lang="en-US" sz="1800" dirty="0"/>
              <a:t>succeeded in the development of the first distillation method in the </a:t>
            </a:r>
            <a:r>
              <a:rPr lang="en-US" sz="1800" dirty="0" smtClean="0"/>
              <a:t>world, Has </a:t>
            </a:r>
            <a:r>
              <a:rPr lang="en-US" sz="1800" dirty="0"/>
              <a:t>invented distillation </a:t>
            </a:r>
            <a:r>
              <a:rPr lang="en-US" sz="1800" dirty="0" smtClean="0"/>
              <a:t>apparatus.</a:t>
            </a:r>
            <a:endParaRPr lang="en-US" sz="1800" dirty="0"/>
          </a:p>
          <a:p>
            <a:pPr marL="457200" lvl="0" indent="-457200">
              <a:lnSpc>
                <a:spcPct val="130000"/>
              </a:lnSpc>
              <a:buFont typeface="+mj-lt"/>
              <a:buAutoNum type="arabicPeriod"/>
            </a:pPr>
            <a:r>
              <a:rPr lang="en-US" sz="1800" dirty="0" smtClean="0"/>
              <a:t>First </a:t>
            </a:r>
            <a:r>
              <a:rPr lang="en-US" sz="1800" dirty="0"/>
              <a:t>of conjuring water </a:t>
            </a:r>
            <a:r>
              <a:rPr lang="en-US" sz="1800" dirty="0" smtClean="0"/>
              <a:t>gold.</a:t>
            </a:r>
          </a:p>
          <a:p>
            <a:pPr marL="0" lvl="0" indent="0">
              <a:lnSpc>
                <a:spcPct val="130000"/>
              </a:lnSpc>
              <a:buNone/>
            </a:pP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693706" y="3916023"/>
            <a:ext cx="2899014" cy="2474588"/>
          </a:xfrm>
          <a:prstGeom prst="rect">
            <a:avLst/>
          </a:prstGeom>
          <a:ln>
            <a:noFill/>
          </a:ln>
          <a:effectLst>
            <a:softEdge rad="112500"/>
          </a:effectLst>
        </p:spPr>
      </p:pic>
    </p:spTree>
    <p:extLst>
      <p:ext uri="{BB962C8B-B14F-4D97-AF65-F5344CB8AC3E}">
        <p14:creationId xmlns:p14="http://schemas.microsoft.com/office/powerpoint/2010/main" val="413302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dirty="0" smtClean="0">
                <a:latin typeface="Lucida Calligraphy"/>
                <a:cs typeface="Lucida Calligraphy"/>
              </a:rPr>
              <a:t>Sulfuric </a:t>
            </a:r>
            <a:r>
              <a:rPr lang="en-US" sz="4500" b="1" dirty="0">
                <a:latin typeface="Lucida Calligraphy"/>
                <a:cs typeface="Lucida Calligraphy"/>
              </a:rPr>
              <a:t>acid</a:t>
            </a:r>
            <a:r>
              <a:rPr lang="en-US" sz="4500" b="1" dirty="0">
                <a:latin typeface="Lucida Calligraphy"/>
                <a:cs typeface="Lucida Calligraphy"/>
              </a:rPr>
              <a:t> </a:t>
            </a:r>
          </a:p>
        </p:txBody>
      </p:sp>
      <p:sp>
        <p:nvSpPr>
          <p:cNvPr id="3" name="Content Placeholder 2"/>
          <p:cNvSpPr>
            <a:spLocks noGrp="1"/>
          </p:cNvSpPr>
          <p:nvPr>
            <p:ph idx="1"/>
          </p:nvPr>
        </p:nvSpPr>
        <p:spPr/>
        <p:txBody>
          <a:bodyPr/>
          <a:lstStyle/>
          <a:p>
            <a:pPr>
              <a:lnSpc>
                <a:spcPct val="130000"/>
              </a:lnSpc>
            </a:pPr>
            <a:r>
              <a:rPr lang="en-US" sz="1800" dirty="0"/>
              <a:t>Jabir </a:t>
            </a:r>
            <a:r>
              <a:rPr lang="en-US" sz="1800" dirty="0" err="1"/>
              <a:t>Ibn</a:t>
            </a:r>
            <a:r>
              <a:rPr lang="en-US" sz="1800" dirty="0"/>
              <a:t> </a:t>
            </a:r>
            <a:r>
              <a:rPr lang="en-US" sz="1800" dirty="0" err="1"/>
              <a:t>Hayyan</a:t>
            </a:r>
            <a:r>
              <a:rPr lang="en-US" sz="1800" dirty="0"/>
              <a:t> was the first science who discovered sulfuric acid. He mixed sulfur trioxide with water to create sulfuric acid in the 8th century. A century later, </a:t>
            </a:r>
            <a:r>
              <a:rPr lang="en-US" sz="1800" dirty="0" err="1"/>
              <a:t>Ibn</a:t>
            </a:r>
            <a:r>
              <a:rPr lang="en-US" sz="1800" dirty="0"/>
              <a:t> </a:t>
            </a:r>
            <a:r>
              <a:rPr lang="en-US" sz="1800" dirty="0" err="1"/>
              <a:t>Zakariya</a:t>
            </a:r>
            <a:r>
              <a:rPr lang="en-US" sz="1800" dirty="0"/>
              <a:t> al-</a:t>
            </a:r>
            <a:r>
              <a:rPr lang="en-US" sz="1800" dirty="0" err="1"/>
              <a:t>Razi</a:t>
            </a:r>
            <a:r>
              <a:rPr lang="en-US" sz="1800" dirty="0"/>
              <a:t>, a Persian physician and alchemist, continued studying the acid and discovered it had the ability to destroy iron and copper oxide.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119317" y="3916022"/>
            <a:ext cx="3473403" cy="2281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461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Sulfuric acid is an oily, colorless liquid with no odor. It is a key component in batteries, wastewater treatment, ore production, and fertilizer creation. Sixty-five percent of all fertilizers available on the market today are created from a combination of this acid and other chemicals. It is created from inorganic materials through a process that utilizes a special type of chemical reaction.</a:t>
            </a:r>
          </a:p>
          <a:p>
            <a:endParaRPr lang="en-US" dirty="0"/>
          </a:p>
        </p:txBody>
      </p:sp>
    </p:spTree>
    <p:extLst>
      <p:ext uri="{BB962C8B-B14F-4D97-AF65-F5344CB8AC3E}">
        <p14:creationId xmlns:p14="http://schemas.microsoft.com/office/powerpoint/2010/main" val="3887772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59</TotalTime>
  <Words>639</Words>
  <Application>Microsoft Macintosh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Sketchbook</vt:lpstr>
      <vt:lpstr>“JABIR BIN HAYAN”</vt:lpstr>
      <vt:lpstr>Jabir bin Abdullah al-Azdi </vt:lpstr>
      <vt:lpstr>His life </vt:lpstr>
      <vt:lpstr>The Jabirian corpus</vt:lpstr>
      <vt:lpstr>Jabir’s Books  </vt:lpstr>
      <vt:lpstr>Jabir Ibn hayan’s invention</vt:lpstr>
      <vt:lpstr> Jabir Ibn Hayan’s achievements </vt:lpstr>
      <vt:lpstr>Sulfuric acid </vt:lpstr>
      <vt:lpstr>PowerPoint Presentation</vt:lpstr>
      <vt:lpstr>Benefits of Sulfuric acid</vt:lpstr>
      <vt:lpstr>PowerPoint Presentation</vt:lpstr>
      <vt:lpstr>PowerPoint Presentation</vt:lpstr>
    </vt:vector>
  </TitlesOfParts>
  <Company>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“JABIR BIN HAYAN”</dc:title>
  <dc:creator>Fatima  Salah Ali AlHmeri</dc:creator>
  <cp:lastModifiedBy>Fatima  Salah Ali AlHmeri</cp:lastModifiedBy>
  <cp:revision>8</cp:revision>
  <dcterms:created xsi:type="dcterms:W3CDTF">2012-10-02T16:18:14Z</dcterms:created>
  <dcterms:modified xsi:type="dcterms:W3CDTF">2012-10-02T17:18:00Z</dcterms:modified>
</cp:coreProperties>
</file>